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EEB5981-4325-49AE-BB8A-824051A739BD}" type="datetimeFigureOut">
              <a:rPr lang="en-IN" smtClean="0"/>
              <a:t>15-06-2021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EB5981-4325-49AE-BB8A-824051A739BD}" type="datetimeFigureOut">
              <a:rPr lang="en-IN" smtClean="0"/>
              <a:t>15-06-2021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EB5981-4325-49AE-BB8A-824051A739BD}" type="datetimeFigureOut">
              <a:rPr lang="en-IN" smtClean="0"/>
              <a:t>15-06-2021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EEB5981-4325-49AE-BB8A-824051A739BD}" type="datetimeFigureOut">
              <a:rPr lang="en-IN" smtClean="0"/>
              <a:t>15-06-2021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B5981-4325-49AE-BB8A-824051A739BD}" type="datetimeFigureOut">
              <a:rPr lang="en-IN" smtClean="0"/>
              <a:t>15-06-2021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EEB5981-4325-49AE-BB8A-824051A739BD}" type="datetimeFigureOut">
              <a:rPr lang="en-IN" smtClean="0"/>
              <a:t>15-06-2021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EEB5981-4325-49AE-BB8A-824051A739BD}" type="datetimeFigureOut">
              <a:rPr lang="en-IN" smtClean="0"/>
              <a:t>15-06-2021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EEB5981-4325-49AE-BB8A-824051A739BD}" type="datetimeFigureOut">
              <a:rPr lang="en-IN" smtClean="0"/>
              <a:t>15-06-2021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B5981-4325-49AE-BB8A-824051A739BD}" type="datetimeFigureOut">
              <a:rPr lang="en-IN" smtClean="0"/>
              <a:t>15-06-2021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B5981-4325-49AE-BB8A-824051A739BD}" type="datetimeFigureOut">
              <a:rPr lang="en-IN" smtClean="0"/>
              <a:t>15-06-2021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B5981-4325-49AE-BB8A-824051A739BD}" type="datetimeFigureOut">
              <a:rPr lang="en-IN" smtClean="0"/>
              <a:t>15-06-2021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BDB9B7-CF3E-4E23-BCF3-E693987DB5B9}"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B5981-4325-49AE-BB8A-824051A739BD}" type="datetimeFigureOut">
              <a:rPr lang="en-IN" smtClean="0"/>
              <a:t>15-06-2021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DB9B7-CF3E-4E23-BCF3-E693987DB5B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628800"/>
            <a:ext cx="8229600" cy="1143000"/>
          </a:xfrm>
        </p:spPr>
        <p:txBody>
          <a:bodyPr>
            <a:normAutofit/>
          </a:bodyPr>
          <a:lstStyle/>
          <a:p>
            <a:r>
              <a:rPr lang="en-IN" sz="6000" b="1" dirty="0" smtClean="0"/>
              <a:t>Consumers surplus</a:t>
            </a:r>
            <a:endParaRPr lang="en-IN" sz="6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04664"/>
            <a:ext cx="8640960" cy="5693866"/>
          </a:xfrm>
          <a:prstGeom prst="rect">
            <a:avLst/>
          </a:prstGeom>
        </p:spPr>
        <p:txBody>
          <a:bodyPr wrap="square">
            <a:spAutoFit/>
          </a:bodyPr>
          <a:lstStyle/>
          <a:p>
            <a:r>
              <a:rPr lang="en-IN" sz="2800" dirty="0" smtClean="0"/>
              <a:t>The doctrine of Consumer's Surplus was originally stated by the French engineer economist </a:t>
            </a:r>
            <a:r>
              <a:rPr lang="en-IN" sz="2800" i="1" dirty="0" err="1" smtClean="0">
                <a:solidFill>
                  <a:schemeClr val="accent2"/>
                </a:solidFill>
              </a:rPr>
              <a:t>Arsens</a:t>
            </a:r>
            <a:r>
              <a:rPr lang="en-IN" sz="2800" i="1" dirty="0" smtClean="0">
                <a:solidFill>
                  <a:schemeClr val="accent2"/>
                </a:solidFill>
              </a:rPr>
              <a:t> Jules </a:t>
            </a:r>
            <a:r>
              <a:rPr lang="en-IN" sz="2800" i="1" dirty="0" err="1" smtClean="0">
                <a:solidFill>
                  <a:schemeClr val="accent2"/>
                </a:solidFill>
              </a:rPr>
              <a:t>Dupuit</a:t>
            </a:r>
            <a:r>
              <a:rPr lang="en-IN" sz="2800" i="1" dirty="0" smtClean="0">
                <a:solidFill>
                  <a:schemeClr val="accent2"/>
                </a:solidFill>
              </a:rPr>
              <a:t> </a:t>
            </a:r>
            <a:r>
              <a:rPr lang="en-IN" sz="2800" dirty="0" smtClean="0"/>
              <a:t>in 1844. Later </a:t>
            </a:r>
            <a:r>
              <a:rPr lang="en-IN" sz="2800" dirty="0" smtClean="0">
                <a:solidFill>
                  <a:schemeClr val="accent2"/>
                </a:solidFill>
              </a:rPr>
              <a:t>Alfred Marshall </a:t>
            </a:r>
            <a:r>
              <a:rPr lang="en-IN" sz="2800" dirty="0" smtClean="0"/>
              <a:t>developed this concept in his famous work </a:t>
            </a:r>
            <a:r>
              <a:rPr lang="en-IN" sz="2800" dirty="0" smtClean="0">
                <a:solidFill>
                  <a:schemeClr val="accent2"/>
                </a:solidFill>
              </a:rPr>
              <a:t>‘Principles of Economics'</a:t>
            </a:r>
            <a:r>
              <a:rPr lang="en-IN" sz="2800" dirty="0" smtClean="0"/>
              <a:t>. </a:t>
            </a:r>
          </a:p>
          <a:p>
            <a:r>
              <a:rPr lang="en-IN" sz="2800" dirty="0" smtClean="0"/>
              <a:t>                                In our daily life, we consume many commodities that are available cheap. Example: salt, match box news papers, etc. The utility from these commodities is so high that we would be prepared to pay higher prices for them than we actually pay. </a:t>
            </a:r>
          </a:p>
          <a:p>
            <a:r>
              <a:rPr lang="en-IN" sz="2800" b="1" i="1" dirty="0" smtClean="0">
                <a:solidFill>
                  <a:schemeClr val="accent2"/>
                </a:solidFill>
                <a:latin typeface="Bahnschrift" pitchFamily="34" charset="0"/>
              </a:rPr>
              <a:t>          The higher price that consumers are prepared to pay, over and above what they actually pay, indicates surplus satisfaction. This surplus satisfaction is consumer's surplus.</a:t>
            </a:r>
            <a:endParaRPr lang="en-IN" sz="2800" b="1" i="1" dirty="0">
              <a:solidFill>
                <a:schemeClr val="accent2"/>
              </a:solidFill>
              <a:latin typeface="Bahnschrift"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424936" cy="6247864"/>
          </a:xfrm>
          <a:prstGeom prst="rect">
            <a:avLst/>
          </a:prstGeom>
        </p:spPr>
        <p:txBody>
          <a:bodyPr wrap="square">
            <a:spAutoFit/>
          </a:bodyPr>
          <a:lstStyle/>
          <a:p>
            <a:r>
              <a:rPr lang="en-IN" sz="3600" b="1" u="sng" dirty="0" smtClean="0"/>
              <a:t>Definition of Consumer Surplus</a:t>
            </a:r>
          </a:p>
          <a:p>
            <a:r>
              <a:rPr lang="en-IN" sz="2800" dirty="0" smtClean="0"/>
              <a:t>1.According to Alfred Marshall, "The excess of price which he (consumer) would be willing to pay, rather than go without the thing, over that which he actually does pay, is the economic measure of this surplus satisfaction. It may be called Consumer's Surplus".</a:t>
            </a:r>
          </a:p>
          <a:p>
            <a:endParaRPr lang="en-IN" sz="2800" dirty="0"/>
          </a:p>
          <a:p>
            <a:r>
              <a:rPr lang="en-IN" sz="2800" dirty="0" smtClean="0"/>
              <a:t>2. Samuelson described consumer's surplus as follows: "There is always a gap between total welfare and total economic value. This gap is the nature of a surplus which consumer gets because he always receives more than he pays".</a:t>
            </a:r>
          </a:p>
          <a:p>
            <a:endParaRPr lang="en-IN" sz="2800" dirty="0"/>
          </a:p>
          <a:p>
            <a:r>
              <a:rPr lang="en-IN" sz="2800" dirty="0" smtClean="0">
                <a:solidFill>
                  <a:schemeClr val="accent2"/>
                </a:solidFill>
              </a:rPr>
              <a:t>3.Consumer’s surplus=potential price –actual price</a:t>
            </a:r>
            <a:endParaRPr lang="en-IN" sz="2800" dirty="0">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496944" cy="5816977"/>
          </a:xfrm>
          <a:prstGeom prst="rect">
            <a:avLst/>
          </a:prstGeom>
        </p:spPr>
        <p:txBody>
          <a:bodyPr wrap="square">
            <a:spAutoFit/>
          </a:bodyPr>
          <a:lstStyle/>
          <a:p>
            <a:r>
              <a:rPr lang="en-IN" sz="3600" b="1" u="sng" dirty="0" smtClean="0"/>
              <a:t>Assumptions of Consumer's Surplus </a:t>
            </a:r>
          </a:p>
          <a:p>
            <a:r>
              <a:rPr lang="en-IN" sz="2800" dirty="0" smtClean="0"/>
              <a:t>Marshall developed the concept of consumer's surplus on the basis of the following assumptions:</a:t>
            </a:r>
          </a:p>
          <a:p>
            <a:r>
              <a:rPr lang="en-IN" sz="2800" b="1" dirty="0" smtClean="0">
                <a:solidFill>
                  <a:srgbClr val="FF0000"/>
                </a:solidFill>
              </a:rPr>
              <a:t>1.Marginal Utility of Money is Constant</a:t>
            </a:r>
          </a:p>
          <a:p>
            <a:r>
              <a:rPr lang="en-IN" sz="2800" dirty="0" smtClean="0"/>
              <a:t>Consumer's surplus is measured with money. A measuring rod has to remain constant. The marginal utility of money to the consumer, is therefore, assumed to remain constant. It is so when the money spent on purchasing the commodity is only a small fraction of the consumer's total income.  </a:t>
            </a:r>
          </a:p>
          <a:p>
            <a:r>
              <a:rPr lang="en-IN" sz="2800" b="1" dirty="0" smtClean="0">
                <a:solidFill>
                  <a:srgbClr val="FF0000"/>
                </a:solidFill>
              </a:rPr>
              <a:t>2.No close substitutes</a:t>
            </a:r>
          </a:p>
          <a:p>
            <a:r>
              <a:rPr lang="en-IN" sz="2800" dirty="0" smtClean="0"/>
              <a:t>It is assumed that the commodity in question has no close substitutes.</a:t>
            </a:r>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712968" cy="3108543"/>
          </a:xfrm>
          <a:prstGeom prst="rect">
            <a:avLst/>
          </a:prstGeom>
        </p:spPr>
        <p:txBody>
          <a:bodyPr wrap="square">
            <a:spAutoFit/>
          </a:bodyPr>
          <a:lstStyle/>
          <a:p>
            <a:r>
              <a:rPr lang="en-IN" sz="2800" dirty="0" smtClean="0">
                <a:solidFill>
                  <a:srgbClr val="FF0000"/>
                </a:solidFill>
              </a:rPr>
              <a:t>3. Utility can be measured</a:t>
            </a:r>
          </a:p>
          <a:p>
            <a:pPr algn="just"/>
            <a:r>
              <a:rPr lang="en-IN" sz="2800" dirty="0" smtClean="0"/>
              <a:t>It is assumed that utility can be measured. The theory is based on the assumption that utility can be measured cardinally with the measuring rod of money. Moreover, it is assumed that the utility obtainable from one good is absolutely independent of the utility from other goods.</a:t>
            </a:r>
          </a:p>
          <a:p>
            <a:pPr algn="just"/>
            <a:r>
              <a:rPr lang="en-IN" sz="2800" dirty="0" smtClean="0">
                <a:solidFill>
                  <a:srgbClr val="FF0000"/>
                </a:solidFill>
              </a:rPr>
              <a:t>4. Tastes and preferences remain constant</a:t>
            </a:r>
            <a:endParaRPr lang="en-IN"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sumer Surplus | Intelligent Economist"/>
          <p:cNvPicPr>
            <a:picLocks noChangeAspect="1" noChangeArrowheads="1"/>
          </p:cNvPicPr>
          <p:nvPr/>
        </p:nvPicPr>
        <p:blipFill>
          <a:blip r:embed="rId2" cstate="print"/>
          <a:srcRect/>
          <a:stretch>
            <a:fillRect/>
          </a:stretch>
        </p:blipFill>
        <p:spPr bwMode="auto">
          <a:xfrm>
            <a:off x="899592" y="1628800"/>
            <a:ext cx="7272808" cy="4998368"/>
          </a:xfrm>
          <a:prstGeom prst="rect">
            <a:avLst/>
          </a:prstGeom>
          <a:noFill/>
        </p:spPr>
      </p:pic>
      <p:sp>
        <p:nvSpPr>
          <p:cNvPr id="3" name="Title 2"/>
          <p:cNvSpPr>
            <a:spLocks noGrp="1"/>
          </p:cNvSpPr>
          <p:nvPr>
            <p:ph type="title"/>
          </p:nvPr>
        </p:nvSpPr>
        <p:spPr/>
        <p:txBody>
          <a:bodyPr/>
          <a:lstStyle/>
          <a:p>
            <a:r>
              <a:rPr lang="en-IN" b="1" dirty="0" smtClean="0"/>
              <a:t>Consumer surplus graph</a:t>
            </a:r>
            <a:endParaRPr lang="en-IN"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383</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Consumers surplus</vt:lpstr>
      <vt:lpstr>Slide 2</vt:lpstr>
      <vt:lpstr>Slide 3</vt:lpstr>
      <vt:lpstr>Slide 4</vt:lpstr>
      <vt:lpstr>Slide 5</vt:lpstr>
      <vt:lpstr>Consumer surplus graph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Consumers surplus</dc:title>
  <dc:creator>jesmi</dc:creator>
  <cp:lastModifiedBy>jesmi</cp:lastModifiedBy>
  <cp:revision>8</cp:revision>
  <dcterms:created xsi:type="dcterms:W3CDTF">2021-06-15T09:28:13Z</dcterms:created>
  <dcterms:modified xsi:type="dcterms:W3CDTF">2021-06-15T10:43:14Z</dcterms:modified>
</cp:coreProperties>
</file>